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</p:sldIdLst>
  <p:sldSz cx="6858000" cy="9906000" type="A4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39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920" y="-46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78F0F-1C47-4958-984A-0ADB7B866739}" type="datetimeFigureOut">
              <a:rPr lang="en-GB" smtClean="0"/>
              <a:t>01/09/2017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EDF5-52C9-4020-865D-220E4E2FF1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642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78F0F-1C47-4958-984A-0ADB7B866739}" type="datetimeFigureOut">
              <a:rPr lang="en-GB" smtClean="0"/>
              <a:t>01/09/2017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EDF5-52C9-4020-865D-220E4E2FF1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038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78F0F-1C47-4958-984A-0ADB7B866739}" type="datetimeFigureOut">
              <a:rPr lang="en-GB" smtClean="0"/>
              <a:t>01/09/2017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EDF5-52C9-4020-865D-220E4E2FF1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196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78F0F-1C47-4958-984A-0ADB7B866739}" type="datetimeFigureOut">
              <a:rPr lang="en-GB" smtClean="0"/>
              <a:t>01/09/2017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EDF5-52C9-4020-865D-220E4E2FF1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417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78F0F-1C47-4958-984A-0ADB7B866739}" type="datetimeFigureOut">
              <a:rPr lang="en-GB" smtClean="0"/>
              <a:t>01/09/2017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EDF5-52C9-4020-865D-220E4E2FF1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418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78F0F-1C47-4958-984A-0ADB7B866739}" type="datetimeFigureOut">
              <a:rPr lang="en-GB" smtClean="0"/>
              <a:t>01/09/2017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EDF5-52C9-4020-865D-220E4E2FF1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748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78F0F-1C47-4958-984A-0ADB7B866739}" type="datetimeFigureOut">
              <a:rPr lang="en-GB" smtClean="0"/>
              <a:t>01/09/2017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EDF5-52C9-4020-865D-220E4E2FF1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672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78F0F-1C47-4958-984A-0ADB7B866739}" type="datetimeFigureOut">
              <a:rPr lang="en-GB" smtClean="0"/>
              <a:t>01/09/2017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EDF5-52C9-4020-865D-220E4E2FF1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153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78F0F-1C47-4958-984A-0ADB7B866739}" type="datetimeFigureOut">
              <a:rPr lang="en-GB" smtClean="0"/>
              <a:t>01/09/2017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EDF5-52C9-4020-865D-220E4E2FF1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10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78F0F-1C47-4958-984A-0ADB7B866739}" type="datetimeFigureOut">
              <a:rPr lang="en-GB" smtClean="0"/>
              <a:t>01/09/2017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EDF5-52C9-4020-865D-220E4E2FF1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696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78F0F-1C47-4958-984A-0ADB7B866739}" type="datetimeFigureOut">
              <a:rPr lang="en-GB" smtClean="0"/>
              <a:t>01/09/2017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EDF5-52C9-4020-865D-220E4E2FF1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242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78F0F-1C47-4958-984A-0ADB7B866739}" type="datetimeFigureOut">
              <a:rPr lang="en-GB" smtClean="0"/>
              <a:t>01/09/2017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1EDF5-52C9-4020-865D-220E4E2FF1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599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53" b="100000" l="3613" r="88379">
                        <a14:foregroundMark x1="77344" y1="22363" x2="77344" y2="22363"/>
                        <a14:foregroundMark x1="81250" y1="14453" x2="81250" y2="14453"/>
                        <a14:foregroundMark x1="41211" y1="43945" x2="41211" y2="43945"/>
                        <a14:foregroundMark x1="41211" y1="50781" x2="41211" y2="50781"/>
                        <a14:foregroundMark x1="40430" y1="48926" x2="40430" y2="49512"/>
                        <a14:foregroundMark x1="40039" y1="48047" x2="40039" y2="48926"/>
                        <a14:foregroundMark x1="50488" y1="69141" x2="50488" y2="69141"/>
                        <a14:foregroundMark x1="48730" y1="65625" x2="48730" y2="65625"/>
                        <a14:foregroundMark x1="48340" y1="69531" x2="47656" y2="70117"/>
                        <a14:foregroundMark x1="45898" y1="71582" x2="45898" y2="71582"/>
                        <a14:foregroundMark x1="43750" y1="73242" x2="43750" y2="73242"/>
                        <a14:foregroundMark x1="48340" y1="75684" x2="48340" y2="75684"/>
                        <a14:foregroundMark x1="45313" y1="68945" x2="45313" y2="68945"/>
                        <a14:foregroundMark x1="42383" y1="71387" x2="42188" y2="72168"/>
                        <a14:foregroundMark x1="40430" y1="73438" x2="40430" y2="73438"/>
                        <a14:foregroundMark x1="37500" y1="74023" x2="37500" y2="74023"/>
                        <a14:foregroundMark x1="35352" y1="75293" x2="33984" y2="75293"/>
                        <a14:foregroundMark x1="34180" y1="74023" x2="34180" y2="74023"/>
                        <a14:foregroundMark x1="32617" y1="74023" x2="31250" y2="74023"/>
                        <a14:foregroundMark x1="29688" y1="74023" x2="28906" y2="74512"/>
                        <a14:foregroundMark x1="28320" y1="74902" x2="27930" y2="76074"/>
                        <a14:foregroundMark x1="25000" y1="80273" x2="23145" y2="82324"/>
                        <a14:foregroundMark x1="21191" y1="83594" x2="20801" y2="84180"/>
                        <a14:foregroundMark x1="21387" y1="84180" x2="20996" y2="84766"/>
                        <a14:foregroundMark x1="19238" y1="86035" x2="18652" y2="86426"/>
                        <a14:foregroundMark x1="16895" y1="87012" x2="15918" y2="87305"/>
                        <a14:foregroundMark x1="14746" y1="87500" x2="13184" y2="88281"/>
                        <a14:foregroundMark x1="12207" y1="88672" x2="11426" y2="89063"/>
                        <a14:foregroundMark x1="11230" y1="89355" x2="11230" y2="89355"/>
                        <a14:foregroundMark x1="43555" y1="88477" x2="43555" y2="88477"/>
                        <a14:foregroundMark x1="45898" y1="84766" x2="45898" y2="84766"/>
                        <a14:foregroundMark x1="46484" y1="84570" x2="47852" y2="84766"/>
                        <a14:foregroundMark x1="50293" y1="84961" x2="54980" y2="85352"/>
                        <a14:foregroundMark x1="55762" y1="85449" x2="57910" y2="85645"/>
                        <a14:foregroundMark x1="59473" y1="85840" x2="62012" y2="86816"/>
                        <a14:foregroundMark x1="63184" y1="87500" x2="64746" y2="88086"/>
                        <a14:foregroundMark x1="65332" y1="88477" x2="66699" y2="89160"/>
                        <a14:foregroundMark x1="56152" y1="87695" x2="56152" y2="87695"/>
                        <a14:foregroundMark x1="51660" y1="87500" x2="51660" y2="87500"/>
                        <a14:foregroundMark x1="64551" y1="94434" x2="65332" y2="94824"/>
                        <a14:foregroundMark x1="80664" y1="93457" x2="80664" y2="93457"/>
                        <a14:foregroundMark x1="80469" y1="93652" x2="80469" y2="93652"/>
                        <a14:foregroundMark x1="78125" y1="95508" x2="78125" y2="95508"/>
                        <a14:foregroundMark x1="78125" y1="95703" x2="78125" y2="95703"/>
                        <a14:foregroundMark x1="72949" y1="97363" x2="72949" y2="97363"/>
                        <a14:foregroundMark x1="87695" y1="70605" x2="87695" y2="70605"/>
                        <a14:foregroundMark x1="88672" y1="65039" x2="88672" y2="65039"/>
                        <a14:foregroundMark x1="87500" y1="61230" x2="87500" y2="61230"/>
                        <a14:foregroundMark x1="87500" y1="63379" x2="87305" y2="64551"/>
                        <a14:foregroundMark x1="87109" y1="96289" x2="87109" y2="96289"/>
                        <a14:foregroundMark x1="87695" y1="93652" x2="87695" y2="93652"/>
                        <a14:foregroundMark x1="87695" y1="91113" x2="87695" y2="91113"/>
                        <a14:foregroundMark x1="87891" y1="88281" x2="87891" y2="88281"/>
                        <a14:foregroundMark x1="18262" y1="92578" x2="18262" y2="92578"/>
                        <a14:foregroundMark x1="15723" y1="93652" x2="15723" y2="93652"/>
                        <a14:foregroundMark x1="13965" y1="94629" x2="13965" y2="94629"/>
                        <a14:foregroundMark x1="12598" y1="91992" x2="11816" y2="92578"/>
                        <a14:foregroundMark x1="10449" y1="93457" x2="10449" y2="93457"/>
                        <a14:foregroundMark x1="10059" y1="93848" x2="10059" y2="93848"/>
                        <a14:foregroundMark x1="12793" y1="92773" x2="12793" y2="94043"/>
                        <a14:foregroundMark x1="12793" y1="95508" x2="12793" y2="95508"/>
                        <a14:foregroundMark x1="13379" y1="96484" x2="13379" y2="96484"/>
                        <a14:foregroundMark x1="10840" y1="96094" x2="11816" y2="96289"/>
                        <a14:foregroundMark x1="14160" y1="96484" x2="13574" y2="96484"/>
                        <a14:foregroundMark x1="11035" y1="96094" x2="11035" y2="96094"/>
                        <a14:foregroundMark x1="10840" y1="95898" x2="10840" y2="95898"/>
                        <a14:foregroundMark x1="10059" y1="92773" x2="10059" y2="92773"/>
                        <a14:foregroundMark x1="10254" y1="91992" x2="10254" y2="91992"/>
                        <a14:foregroundMark x1="8887" y1="91211" x2="8887" y2="91211"/>
                        <a14:foregroundMark x1="7324" y1="91992" x2="6934" y2="93066"/>
                        <a14:foregroundMark x1="8105" y1="99609" x2="10059" y2="99414"/>
                        <a14:foregroundMark x1="10449" y1="96973" x2="10449" y2="96973"/>
                        <a14:foregroundMark x1="8691" y1="94922" x2="9082" y2="96680"/>
                        <a14:foregroundMark x1="9863" y1="98145" x2="9863" y2="98145"/>
                        <a14:foregroundMark x1="9082" y1="96973" x2="9082" y2="96973"/>
                        <a14:foregroundMark x1="8496" y1="97168" x2="9277" y2="97754"/>
                        <a14:foregroundMark x1="4785" y1="96484" x2="3418" y2="97559"/>
                        <a14:foregroundMark x1="7129" y1="98145" x2="7129" y2="98145"/>
                        <a14:backgroundMark x1="34961" y1="65430" x2="34961" y2="65430"/>
                        <a14:backgroundMark x1="33398" y1="53027" x2="33398" y2="53027"/>
                        <a14:backgroundMark x1="41016" y1="62500" x2="41016" y2="62500"/>
                        <a14:backgroundMark x1="49512" y1="58008" x2="49512" y2="58008"/>
                        <a14:backgroundMark x1="46484" y1="52832" x2="46484" y2="52832"/>
                        <a14:backgroundMark x1="43359" y1="48047" x2="43359" y2="48047"/>
                        <a14:backgroundMark x1="36328" y1="40234" x2="36328" y2="40234"/>
                        <a14:backgroundMark x1="38867" y1="35742" x2="38867" y2="35742"/>
                        <a14:backgroundMark x1="31836" y1="35938" x2="31836" y2="35938"/>
                        <a14:backgroundMark x1="27539" y1="26660" x2="27539" y2="25391"/>
                        <a14:backgroundMark x1="25391" y1="12402" x2="25391" y2="12402"/>
                        <a14:backgroundMark x1="18652" y1="7324" x2="18652" y2="7324"/>
                        <a14:backgroundMark x1="10449" y1="7031" x2="10449" y2="7031"/>
                        <a14:backgroundMark x1="13965" y1="27441" x2="13965" y2="27441"/>
                        <a14:backgroundMark x1="13965" y1="45410" x2="14160" y2="47656"/>
                        <a14:backgroundMark x1="15918" y1="62500" x2="16504" y2="63770"/>
                        <a14:backgroundMark x1="16895" y1="74512" x2="17676" y2="75684"/>
                        <a14:backgroundMark x1="11426" y1="83301" x2="12207" y2="83496"/>
                        <a14:backgroundMark x1="16113" y1="82715" x2="16113" y2="82715"/>
                        <a14:backgroundMark x1="19043" y1="80273" x2="19043" y2="80273"/>
                        <a14:backgroundMark x1="21387" y1="79199" x2="21387" y2="78613"/>
                        <a14:backgroundMark x1="23438" y1="76563" x2="23438" y2="76563"/>
                        <a14:backgroundMark x1="23828" y1="74512" x2="24609" y2="73633"/>
                        <a14:backgroundMark x1="26172" y1="71387" x2="26172" y2="71387"/>
                        <a14:backgroundMark x1="30664" y1="70605" x2="32227" y2="70801"/>
                        <a14:backgroundMark x1="34375" y1="70801" x2="36328" y2="71191"/>
                        <a14:backgroundMark x1="36719" y1="71191" x2="36719" y2="71191"/>
                        <a14:backgroundMark x1="37891" y1="71387" x2="39063" y2="70996"/>
                        <a14:backgroundMark x1="41406" y1="68652" x2="41406" y2="68652"/>
                        <a14:backgroundMark x1="44336" y1="65430" x2="44336" y2="65430"/>
                        <a14:backgroundMark x1="45703" y1="63086" x2="44922" y2="62109"/>
                        <a14:backgroundMark x1="42383" y1="58789" x2="41211" y2="57324"/>
                        <a14:backgroundMark x1="40234" y1="54297" x2="40039" y2="53809"/>
                        <a14:backgroundMark x1="38672" y1="50781" x2="38281" y2="49512"/>
                        <a14:backgroundMark x1="37695" y1="47070" x2="37695" y2="46289"/>
                        <a14:backgroundMark x1="37500" y1="44336" x2="37695" y2="43555"/>
                        <a14:backgroundMark x1="38672" y1="41504" x2="38672" y2="41504"/>
                        <a14:backgroundMark x1="39063" y1="39648" x2="39063" y2="39648"/>
                        <a14:backgroundMark x1="27344" y1="40234" x2="27344" y2="40234"/>
                        <a14:backgroundMark x1="26367" y1="46875" x2="26367" y2="47461"/>
                        <a14:backgroundMark x1="26367" y1="50781" x2="26367" y2="52051"/>
                        <a14:backgroundMark x1="26367" y1="58789" x2="26172" y2="59668"/>
                        <a14:backgroundMark x1="25000" y1="62305" x2="25000" y2="62305"/>
                        <a14:backgroundMark x1="18457" y1="55762" x2="18457" y2="55762"/>
                        <a14:backgroundMark x1="14941" y1="55469" x2="14941" y2="55469"/>
                        <a14:backgroundMark x1="13379" y1="55469" x2="13379" y2="55469"/>
                        <a14:backgroundMark x1="17871" y1="45605" x2="18066" y2="44434"/>
                        <a14:backgroundMark x1="18262" y1="34863" x2="18262" y2="34863"/>
                        <a14:backgroundMark x1="19434" y1="33887" x2="19434" y2="33887"/>
                        <a14:backgroundMark x1="20020" y1="34668" x2="20020" y2="34668"/>
                        <a14:backgroundMark x1="20410" y1="24219" x2="20410" y2="23145"/>
                        <a14:backgroundMark x1="17285" y1="19043" x2="17285" y2="19043"/>
                        <a14:backgroundMark x1="12793" y1="15332" x2="12793" y2="15332"/>
                        <a14:backgroundMark x1="14160" y1="12695" x2="14160" y2="12695"/>
                        <a14:backgroundMark x1="20996" y1="14063" x2="24805" y2="16113"/>
                        <a14:backgroundMark x1="27734" y1="18359" x2="27930" y2="16504"/>
                        <a14:backgroundMark x1="28711" y1="11035" x2="28711" y2="10352"/>
                        <a14:backgroundMark x1="28711" y1="4980" x2="29102" y2="4199"/>
                        <a14:backgroundMark x1="29883" y1="1465" x2="29883" y2="1465"/>
                        <a14:backgroundMark x1="21777" y1="1563" x2="21777" y2="1563"/>
                        <a14:backgroundMark x1="15332" y1="1270" x2="15332" y2="1270"/>
                        <a14:backgroundMark x1="11426" y1="1074" x2="11426" y2="1074"/>
                        <a14:backgroundMark x1="6152" y1="7129" x2="6152" y2="7129"/>
                        <a14:backgroundMark x1="12988" y1="71387" x2="12988" y2="71387"/>
                        <a14:backgroundMark x1="10059" y1="65430" x2="10059" y2="65430"/>
                        <a14:backgroundMark x1="17480" y1="66602" x2="18457" y2="66602"/>
                        <a14:backgroundMark x1="32031" y1="61328" x2="32031" y2="61328"/>
                        <a14:backgroundMark x1="35742" y1="58008" x2="35742" y2="58008"/>
                        <a14:backgroundMark x1="14551" y1="38184" x2="13770" y2="38184"/>
                        <a14:backgroundMark x1="10840" y1="35059" x2="10840" y2="34473"/>
                        <a14:backgroundMark x1="18262" y1="29590" x2="18262" y2="29590"/>
                        <a14:backgroundMark x1="25586" y1="29980" x2="25586" y2="29980"/>
                        <a14:backgroundMark x1="29492" y1="29590" x2="29492" y2="29590"/>
                        <a14:backgroundMark x1="31836" y1="28906" x2="31836" y2="28906"/>
                        <a14:backgroundMark x1="21973" y1="44629" x2="21973" y2="44629"/>
                        <a14:backgroundMark x1="10645" y1="26270" x2="10645" y2="26270"/>
                        <a14:backgroundMark x1="10840" y1="22754" x2="10840" y2="22754"/>
                        <a14:backgroundMark x1="10840" y1="19434" x2="10840" y2="19434"/>
                        <a14:backgroundMark x1="77148" y1="21680" x2="77148" y2="21680"/>
                      </a14:backgroundRemoval>
                    </a14:imgEffect>
                    <a14:imgEffect>
                      <a14:sharpenSoften amount="-35000"/>
                    </a14:imgEffect>
                    <a14:imgEffect>
                      <a14:colorTemperature colorTemp="53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54" r="21121"/>
          <a:stretch/>
        </p:blipFill>
        <p:spPr>
          <a:xfrm>
            <a:off x="1239077" y="1417422"/>
            <a:ext cx="5286267" cy="76663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61" t="14508" r="5687" b="28763"/>
          <a:stretch/>
        </p:blipFill>
        <p:spPr>
          <a:xfrm>
            <a:off x="3951276" y="227366"/>
            <a:ext cx="2678995" cy="10951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977" y="848544"/>
            <a:ext cx="351403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rgbClr val="0070C0"/>
                </a:solidFill>
                <a:latin typeface="Franklin Gothic Heavy" panose="020B0903020102020204" pitchFamily="34" charset="0"/>
                <a:cs typeface="Arial" panose="020B0604020202020204" pitchFamily="34" charset="0"/>
              </a:rPr>
              <a:t>New evening </a:t>
            </a:r>
          </a:p>
          <a:p>
            <a:r>
              <a:rPr lang="en-GB" sz="4000" dirty="0" smtClean="0">
                <a:solidFill>
                  <a:srgbClr val="0070C0"/>
                </a:solidFill>
                <a:latin typeface="Franklin Gothic Heavy" panose="020B0903020102020204" pitchFamily="34" charset="0"/>
                <a:cs typeface="Arial" panose="020B0604020202020204" pitchFamily="34" charset="0"/>
              </a:rPr>
              <a:t>and weekend </a:t>
            </a:r>
          </a:p>
          <a:p>
            <a:r>
              <a:rPr lang="en-GB" sz="4000" dirty="0" smtClean="0">
                <a:solidFill>
                  <a:srgbClr val="0070C0"/>
                </a:solidFill>
                <a:latin typeface="Franklin Gothic Heavy" panose="020B0903020102020204" pitchFamily="34" charset="0"/>
                <a:cs typeface="Arial" panose="020B0604020202020204" pitchFamily="34" charset="0"/>
              </a:rPr>
              <a:t>GP services</a:t>
            </a:r>
            <a:endParaRPr lang="en-GB" sz="4000" dirty="0">
              <a:solidFill>
                <a:srgbClr val="0070C0"/>
              </a:solidFill>
              <a:latin typeface="Franklin Gothic Heavy" panose="020B09030201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279" y="3032127"/>
            <a:ext cx="34884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Franklin Gothic Book" panose="020B0503020102020204" pitchFamily="34" charset="0"/>
              </a:rPr>
              <a:t>You can now access primary care appointments in the evening and at the weekend if you are registered at a Somerset GP practice.</a:t>
            </a:r>
            <a:endParaRPr lang="en-GB" sz="2000" dirty="0">
              <a:latin typeface="Franklin Gothic Book" panose="020B05030201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8640" y="2792760"/>
            <a:ext cx="2880320" cy="4571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16632" y="7041232"/>
            <a:ext cx="29791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Franklin Gothic Book" panose="020B0503020102020204" pitchFamily="34" charset="0"/>
              </a:rPr>
              <a:t>You can book one of these appointments by talking to the receptionist at your registered practice during  opening hours.</a:t>
            </a:r>
            <a:endParaRPr lang="en-GB" sz="2000" dirty="0">
              <a:latin typeface="Franklin Gothic Book" panose="020B0503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008" y="9201472"/>
            <a:ext cx="6741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solidFill>
                  <a:srgbClr val="0070C0"/>
                </a:solidFill>
                <a:latin typeface="Franklin Gothic Book" panose="020B0503020102020204" pitchFamily="34" charset="0"/>
              </a:rPr>
              <a:t>If </a:t>
            </a:r>
            <a:r>
              <a:rPr lang="en-GB" sz="1500" b="1" dirty="0" smtClean="0">
                <a:solidFill>
                  <a:srgbClr val="0070C0"/>
                </a:solidFill>
                <a:latin typeface="Franklin Gothic Book" panose="020B0503020102020204" pitchFamily="34" charset="0"/>
              </a:rPr>
              <a:t>you </a:t>
            </a:r>
            <a:r>
              <a:rPr lang="en-GB" sz="1500" b="1" dirty="0">
                <a:solidFill>
                  <a:srgbClr val="0070C0"/>
                </a:solidFill>
                <a:latin typeface="Franklin Gothic Book" panose="020B0503020102020204" pitchFamily="34" charset="0"/>
              </a:rPr>
              <a:t>or </a:t>
            </a:r>
            <a:r>
              <a:rPr lang="en-GB" sz="1500" b="1" dirty="0" smtClean="0">
                <a:solidFill>
                  <a:srgbClr val="0070C0"/>
                </a:solidFill>
                <a:latin typeface="Franklin Gothic Book" panose="020B0503020102020204" pitchFamily="34" charset="0"/>
              </a:rPr>
              <a:t>your </a:t>
            </a:r>
            <a:r>
              <a:rPr lang="en-GB" sz="1500" b="1" dirty="0">
                <a:solidFill>
                  <a:srgbClr val="0070C0"/>
                </a:solidFill>
                <a:latin typeface="Franklin Gothic Book" panose="020B0503020102020204" pitchFamily="34" charset="0"/>
              </a:rPr>
              <a:t>family members become ill overnight or at the weekend and need </a:t>
            </a:r>
            <a:r>
              <a:rPr lang="en-GB" sz="1500" b="1" dirty="0" smtClean="0">
                <a:solidFill>
                  <a:srgbClr val="0070C0"/>
                </a:solidFill>
                <a:latin typeface="Franklin Gothic Book" panose="020B0503020102020204" pitchFamily="34" charset="0"/>
              </a:rPr>
              <a:t>medical </a:t>
            </a:r>
            <a:r>
              <a:rPr lang="en-GB" sz="1500" b="1" dirty="0">
                <a:solidFill>
                  <a:srgbClr val="0070C0"/>
                </a:solidFill>
                <a:latin typeface="Franklin Gothic Book" panose="020B0503020102020204" pitchFamily="34" charset="0"/>
              </a:rPr>
              <a:t>advice </a:t>
            </a:r>
            <a:r>
              <a:rPr lang="en-GB" sz="1500" b="1" dirty="0" smtClean="0">
                <a:solidFill>
                  <a:srgbClr val="0070C0"/>
                </a:solidFill>
                <a:latin typeface="Franklin Gothic Book" panose="020B0503020102020204" pitchFamily="34" charset="0"/>
              </a:rPr>
              <a:t>outside of opening times</a:t>
            </a:r>
            <a:r>
              <a:rPr lang="en-GB" sz="1500" b="1" smtClean="0">
                <a:solidFill>
                  <a:srgbClr val="0070C0"/>
                </a:solidFill>
                <a:latin typeface="Franklin Gothic Book" panose="020B0503020102020204" pitchFamily="34" charset="0"/>
              </a:rPr>
              <a:t>, you </a:t>
            </a:r>
            <a:r>
              <a:rPr lang="en-GB" sz="1500" b="1" dirty="0" smtClean="0">
                <a:solidFill>
                  <a:srgbClr val="0070C0"/>
                </a:solidFill>
                <a:latin typeface="Franklin Gothic Book" panose="020B0503020102020204" pitchFamily="34" charset="0"/>
              </a:rPr>
              <a:t>should continue to call </a:t>
            </a:r>
            <a:r>
              <a:rPr lang="en-GB" sz="1500" b="1" dirty="0">
                <a:solidFill>
                  <a:srgbClr val="0070C0"/>
                </a:solidFill>
                <a:latin typeface="Franklin Gothic Book" panose="020B0503020102020204" pitchFamily="34" charset="0"/>
              </a:rPr>
              <a:t>NHS 111.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6632" y="9083745"/>
            <a:ext cx="6405193" cy="4571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16632" y="4886216"/>
            <a:ext cx="38015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Franklin Gothic Book" panose="020B0503020102020204" pitchFamily="34" charset="0"/>
              </a:rPr>
              <a:t>Local groups of practices are working together to deliver </a:t>
            </a:r>
            <a:r>
              <a:rPr lang="en-GB" sz="2000" dirty="0" smtClean="0">
                <a:latin typeface="Franklin Gothic Book" panose="020B0503020102020204" pitchFamily="34" charset="0"/>
              </a:rPr>
              <a:t>improved </a:t>
            </a:r>
            <a:r>
              <a:rPr lang="en-GB" sz="2000" dirty="0">
                <a:latin typeface="Franklin Gothic Book" panose="020B0503020102020204" pitchFamily="34" charset="0"/>
              </a:rPr>
              <a:t>access to routine </a:t>
            </a:r>
            <a:r>
              <a:rPr lang="en-GB" sz="2000" dirty="0" smtClean="0">
                <a:latin typeface="Franklin Gothic Book" panose="020B0503020102020204" pitchFamily="34" charset="0"/>
              </a:rPr>
              <a:t>appointments if </a:t>
            </a:r>
            <a:r>
              <a:rPr lang="en-GB" sz="2000" dirty="0">
                <a:latin typeface="Franklin Gothic Book" panose="020B0503020102020204" pitchFamily="34" charset="0"/>
              </a:rPr>
              <a:t>you need to </a:t>
            </a:r>
            <a:r>
              <a:rPr lang="en-GB" sz="2000" dirty="0" smtClean="0">
                <a:latin typeface="Franklin Gothic Book" panose="020B0503020102020204" pitchFamily="34" charset="0"/>
              </a:rPr>
              <a:t>see </a:t>
            </a:r>
            <a:r>
              <a:rPr lang="en-GB" sz="2000" dirty="0">
                <a:latin typeface="Franklin Gothic Book" panose="020B0503020102020204" pitchFamily="34" charset="0"/>
              </a:rPr>
              <a:t>a primary care clinician in the evening or </a:t>
            </a:r>
            <a:r>
              <a:rPr lang="en-GB" sz="2000" dirty="0" smtClean="0">
                <a:latin typeface="Franklin Gothic Book" panose="020B0503020102020204" pitchFamily="34" charset="0"/>
              </a:rPr>
              <a:t>weekend. </a:t>
            </a:r>
            <a:endParaRPr lang="en-GB" sz="20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32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109</Words>
  <Application>Microsoft Office PowerPoint</Application>
  <PresentationFormat>A4 Paper (210x297 mm)</PresentationFormat>
  <Paragraphs>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Courtney Paul (NHS Somerset)</dc:creator>
  <cp:lastModifiedBy>Sarah Davey</cp:lastModifiedBy>
  <cp:revision>39</cp:revision>
  <cp:lastPrinted>2017-04-07T16:35:49Z</cp:lastPrinted>
  <dcterms:created xsi:type="dcterms:W3CDTF">2017-04-07T15:13:56Z</dcterms:created>
  <dcterms:modified xsi:type="dcterms:W3CDTF">2017-09-01T13:40:24Z</dcterms:modified>
</cp:coreProperties>
</file>